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B9472B5-2FA2-4FE8-9FDE-DE2CEF94C30E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CD4919E-C2B8-4840-ADF8-171059A0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72B5-2FA2-4FE8-9FDE-DE2CEF94C30E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919E-C2B8-4840-ADF8-171059A0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72B5-2FA2-4FE8-9FDE-DE2CEF94C30E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919E-C2B8-4840-ADF8-171059A0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72B5-2FA2-4FE8-9FDE-DE2CEF94C30E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919E-C2B8-4840-ADF8-171059A0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72B5-2FA2-4FE8-9FDE-DE2CEF94C30E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919E-C2B8-4840-ADF8-171059A0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72B5-2FA2-4FE8-9FDE-DE2CEF94C30E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919E-C2B8-4840-ADF8-171059A0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B9472B5-2FA2-4FE8-9FDE-DE2CEF94C30E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D4919E-C2B8-4840-ADF8-171059A0C1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B9472B5-2FA2-4FE8-9FDE-DE2CEF94C30E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CD4919E-C2B8-4840-ADF8-171059A0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72B5-2FA2-4FE8-9FDE-DE2CEF94C30E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919E-C2B8-4840-ADF8-171059A0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72B5-2FA2-4FE8-9FDE-DE2CEF94C30E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919E-C2B8-4840-ADF8-171059A0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72B5-2FA2-4FE8-9FDE-DE2CEF94C30E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919E-C2B8-4840-ADF8-171059A0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B9472B5-2FA2-4FE8-9FDE-DE2CEF94C30E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CD4919E-C2B8-4840-ADF8-171059A0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620688"/>
            <a:ext cx="7772400" cy="3600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Требования к современному уроку в свете Федерального государственного образовательного стандарта начального общего образования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4293096"/>
            <a:ext cx="7772400" cy="1584176"/>
          </a:xfrm>
        </p:spPr>
        <p:txBody>
          <a:bodyPr>
            <a:normAutofit/>
          </a:bodyPr>
          <a:lstStyle/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137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Спасибо </a:t>
            </a:r>
          </a:p>
          <a:p>
            <a:pPr algn="ctr">
              <a:buNone/>
            </a:pPr>
            <a:r>
              <a:rPr lang="ru-RU" sz="9600" dirty="0" smtClean="0"/>
              <a:t>за </a:t>
            </a:r>
          </a:p>
          <a:p>
            <a:pPr algn="ctr">
              <a:buNone/>
            </a:pPr>
            <a:r>
              <a:rPr lang="ru-RU" sz="9600" dirty="0" smtClean="0"/>
              <a:t>внимание!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0141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Отличие современного урока в рамках ФГОС НОО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традиционной организации образовательного процесса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69726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697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Федеральный государственный образовательный стандарт начального общего образования нового поколения перестает быть «обязательным минимумом</a:t>
            </a:r>
            <a:r>
              <a:rPr lang="ru-RU" sz="3200" smtClean="0"/>
              <a:t>», он становится </a:t>
            </a:r>
            <a:r>
              <a:rPr lang="ru-RU" sz="3200" dirty="0" smtClean="0"/>
              <a:t>«обязательной базой», позволяющей обеспечить максимально возможное многообразие жизненного выбора.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Задачи учителя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22920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Задача учителя инициировать деятельность учащихся, через формирование универсальных учебных действий. </a:t>
            </a:r>
          </a:p>
          <a:p>
            <a:pPr lvl="0"/>
            <a:r>
              <a:rPr lang="ru-RU" dirty="0" smtClean="0"/>
              <a:t>Задача учителя научить ученика учиться.</a:t>
            </a:r>
          </a:p>
          <a:p>
            <a:pPr lvl="0"/>
            <a:r>
              <a:rPr lang="ru-RU" dirty="0" smtClean="0"/>
              <a:t>Задача учителя быть рядом с учеником. Позволить ученику через самостоятельную деятельность прийти к результату.</a:t>
            </a:r>
          </a:p>
          <a:p>
            <a:pPr lvl="0"/>
            <a:r>
              <a:rPr lang="ru-RU" dirty="0" smtClean="0"/>
              <a:t>Задача учителя подбирать практические вопросы, упражнения для решения дидактической задачи.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Необходимо сформировать у младшего школьника 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712968" cy="4608512"/>
          </a:xfrm>
        </p:spPr>
        <p:txBody>
          <a:bodyPr/>
          <a:lstStyle/>
          <a:p>
            <a:pPr lvl="0"/>
            <a:r>
              <a:rPr lang="ru-RU" sz="3200" dirty="0" smtClean="0"/>
              <a:t>готовность и способность к саморазвитию, </a:t>
            </a:r>
          </a:p>
          <a:p>
            <a:pPr lvl="0"/>
            <a:r>
              <a:rPr lang="ru-RU" sz="3200" dirty="0" smtClean="0"/>
              <a:t>мотивацию к обучению и познанию, </a:t>
            </a:r>
          </a:p>
          <a:p>
            <a:pPr lvl="0"/>
            <a:r>
              <a:rPr lang="ru-RU" sz="3200" dirty="0" err="1" smtClean="0"/>
              <a:t>ценностно</a:t>
            </a:r>
            <a:r>
              <a:rPr lang="ru-RU" sz="3200" dirty="0" smtClean="0"/>
              <a:t> – смысловые установки, отражающие индивидуально – личностные позиции обучающегося, </a:t>
            </a:r>
          </a:p>
          <a:p>
            <a:pPr lvl="0"/>
            <a:r>
              <a:rPr lang="ru-RU" sz="3200" dirty="0" smtClean="0"/>
              <a:t>социальные компетенции,</a:t>
            </a:r>
          </a:p>
          <a:p>
            <a:pPr lvl="0"/>
            <a:r>
              <a:rPr lang="ru-RU" sz="3200" dirty="0" smtClean="0"/>
              <a:t>основы гражданской идентичности.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Формировать универсальные учебные действия необходимо через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8712968" cy="4869160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/>
              <a:t>решение дидактической задачи урока, через методы обучения, </a:t>
            </a:r>
          </a:p>
          <a:p>
            <a:pPr lvl="0"/>
            <a:r>
              <a:rPr lang="ru-RU" sz="3600" dirty="0" smtClean="0"/>
              <a:t>мотивацию к деятельности, </a:t>
            </a:r>
          </a:p>
          <a:p>
            <a:pPr lvl="0"/>
            <a:r>
              <a:rPr lang="ru-RU" sz="3600" dirty="0" smtClean="0"/>
              <a:t>выполнение определённых действий, </a:t>
            </a:r>
          </a:p>
          <a:p>
            <a:pPr lvl="0"/>
            <a:r>
              <a:rPr lang="ru-RU" sz="3600" dirty="0" smtClean="0"/>
              <a:t>контроль, </a:t>
            </a:r>
          </a:p>
          <a:p>
            <a:pPr lvl="0"/>
            <a:r>
              <a:rPr lang="ru-RU" sz="3600" dirty="0" smtClean="0"/>
              <a:t>коррекцию действий,</a:t>
            </a:r>
          </a:p>
          <a:p>
            <a:pPr lvl="0"/>
            <a:r>
              <a:rPr lang="ru-RU" sz="3600" dirty="0" smtClean="0"/>
              <a:t>рефлексию.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417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1" y="692695"/>
          <a:ext cx="8784978" cy="5904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6"/>
                <a:gridCol w="2928326"/>
                <a:gridCol w="2928326"/>
              </a:tblGrid>
              <a:tr h="460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Формы обучения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Приемы обучения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Содержание наблюдения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39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Фронтальная форма обучения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Словесная и наглядная передача учебной информации одновременно всем учащимся, обмен информацией между учителем и детьми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Произвольное внимание учащихся в процессе объяснения учителя, фронтального опроса; корректирующая информация со стороны учителя, правильные ответы детей</a:t>
                      </a:r>
                    </a:p>
                  </a:txBody>
                  <a:tcPr marL="68580" marR="68580" marT="0" marB="0"/>
                </a:tc>
              </a:tr>
              <a:tr h="1198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Групповая (парная) форма обучения; группы сменного состава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Организация парной работы или выполнение дифференцированных заданий группой школьников (с помощью учебника, карточек, классной доски)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Учебное сотрудничество (умение договариваться, распределять работу, оценивать свой вклад в результат общей деятельности); соревнование между группами</a:t>
                      </a:r>
                    </a:p>
                  </a:txBody>
                  <a:tcPr marL="68580" marR="68580" marT="0" marB="0"/>
                </a:tc>
              </a:tr>
              <a:tr h="2016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Индивидуальная форма обучения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Работа с учебником, выполнение самостоятельных или контрольных заданий, устный ответ у доски, индивидуальное сообщение новой для класса информации (доклад)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Степень самостоятельности при работе с учебником, при выполнении самостоятельных работ, при устном сообщении; результативность индивидуальной помощи со стороны учителя или учащихся; опосредованное оказание индивидуальной помощи через источники информации</a:t>
                      </a:r>
                    </a:p>
                  </a:txBody>
                  <a:tcPr marL="68580" marR="68580" marT="0" marB="0"/>
                </a:tc>
              </a:tr>
              <a:tr h="8889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Коллективная форма организации обучения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Частичная или полная передача организации учебного занятия учащимся класса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Создание условий, при которых учащиеся самостоятельно организуют и проводят фрагменты уроков или весь урок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288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Требования к условиям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47260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создание комфортной для обучающихся и педагогических работников образовательной среды, гарантирующей охрану и укрепление физического, психологического и социального здоровья школьников,</a:t>
            </a:r>
          </a:p>
          <a:p>
            <a:r>
              <a:rPr lang="ru-RU" sz="3200" dirty="0" smtClean="0"/>
              <a:t>оснащение учебных заведений необходимым оборудованием необходимым для достижения результата, </a:t>
            </a:r>
          </a:p>
          <a:p>
            <a:r>
              <a:rPr lang="ru-RU" sz="3200" dirty="0" smtClean="0"/>
              <a:t>укрепление ресурсной базы образовательных учреждений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Каждый урок должен быть для наставника задачей, которую он должен выполнять, обдумывая это заранее: на каждом уроке он должен чего-нибудь достигнуть, сделать шаг дальше и заставить весь класс сделать этот шаг.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</a:t>
            </a:r>
          </a:p>
          <a:p>
            <a:pPr>
              <a:buNone/>
            </a:pPr>
            <a:r>
              <a:rPr lang="ru-RU" i="1" dirty="0" smtClean="0"/>
              <a:t>К.Д. Ушинский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31" name="Picture 7" descr="C:\Documents and Settings\Ирина\Мои документы\Фото, презентации , другое\105_PANA\P1050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195032"/>
            <a:ext cx="4596187" cy="34469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244</TotalTime>
  <Words>428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Требования к современному уроку в свете Федерального государственного образовательного стандарта начального общего образования </vt:lpstr>
      <vt:lpstr>Отличие современного урока в рамках ФГОС НОО  от традиционной организации образовательного процесса     </vt:lpstr>
      <vt:lpstr>Слайд 3</vt:lpstr>
      <vt:lpstr>Задачи учителя</vt:lpstr>
      <vt:lpstr>Необходимо сформировать у младшего школьника </vt:lpstr>
      <vt:lpstr>Формировать универсальные учебные действия необходимо через</vt:lpstr>
      <vt:lpstr>Слайд 7</vt:lpstr>
      <vt:lpstr>Требования к условиям</vt:lpstr>
      <vt:lpstr>Слайд 9</vt:lpstr>
      <vt:lpstr>Слайд 10</vt:lpstr>
    </vt:vector>
  </TitlesOfParts>
  <Company>Школа_45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Пользователь</cp:lastModifiedBy>
  <cp:revision>28</cp:revision>
  <dcterms:created xsi:type="dcterms:W3CDTF">2012-03-27T08:41:57Z</dcterms:created>
  <dcterms:modified xsi:type="dcterms:W3CDTF">2012-05-14T12:04:41Z</dcterms:modified>
</cp:coreProperties>
</file>